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465" r:id="rId3"/>
    <p:sldId id="453" r:id="rId4"/>
    <p:sldId id="393" r:id="rId5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000000"/>
    <a:srgbClr val="0F2D62"/>
    <a:srgbClr val="003087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6357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410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4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B350F-3D2D-0DB4-19E1-1C668C4448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6588" y="169583"/>
            <a:ext cx="606759" cy="4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7/18/2024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M. Yu | Engineering in Particle Accelerators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0280BE-D5F0-AA4A-D07C-1DB600D6D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2398" y="6501172"/>
            <a:ext cx="414338" cy="3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0425FB-5B84-C33C-21F9-B12190626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2398" y="6501172"/>
            <a:ext cx="414338" cy="315766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B486C5-4055-B5B4-EE06-4313C5C04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7/18/2024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3586CB-EAA2-7E8C-6783-7B954BC1E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M. Yu | Engineering in Particle Accelerators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671DBF-5BA7-0D5B-486C-CAB834A7D4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2398" y="6501172"/>
            <a:ext cx="414338" cy="315766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EC17FE2-2221-FAEB-3BCA-05DF0B36665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7/18/2024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4A4D4A-508D-5A2C-CC8F-B2E533D8E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M. Yu | Engineering in Particle Accelerators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779C6B-1E61-7983-95AA-83DF82CE0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2398" y="6501172"/>
            <a:ext cx="414338" cy="315766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2039DE-04F8-A12A-FC0F-688775A5B84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7/18/2024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344F32-E1F1-054D-E3FB-EC481E1E9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M. Yu | Engineering in Particle Accelerators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21683A-0FE7-FB7E-CFFE-FB83AB59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2398" y="6501172"/>
            <a:ext cx="414338" cy="315766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1AC4A85-D128-1766-8A17-9E2171E0D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7/18/2024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91FB96-15C3-C80E-D8F2-E608B7079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M. Yu | Engineering in Particle Accelerators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B3BC89-53A5-0448-22BC-D7CCE09D7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2398" y="6501172"/>
            <a:ext cx="414338" cy="315766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C270155-4642-8753-1C7D-A193F55DF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7/18/2024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A1DDDF-3394-C345-981D-410517EEE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M. Yu | Engineering in Particle Accelerators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7/18/2024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M. Yu | Engineering in Particle Accelerators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0C3FE07-EE4A-F49C-6BBD-51724E7B332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72398" y="6501172"/>
            <a:ext cx="414338" cy="315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6688" y="4265402"/>
            <a:ext cx="8810624" cy="139021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Engineering for Particle Accelerators</a:t>
            </a: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 Magnets</a:t>
            </a:r>
          </a:p>
          <a:p>
            <a:pPr algn="ctr"/>
            <a:r>
              <a:rPr lang="en-US" altLang="zh-CN" dirty="0">
                <a:latin typeface="Helvetica" panose="020B0604020202020204" pitchFamily="34" charset="0"/>
                <a:cs typeface="Helvetica" panose="020B0604020202020204" pitchFamily="34" charset="0"/>
              </a:rPr>
              <a:t>Homework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37C506-D85F-F276-6E99-567AFFFF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Homework 1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51E10-9DA5-246C-A706-9593B141F1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49E87-F749-0998-9440-DFCE25BF1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Yu | Engineering in Particle Accelerators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C2A7A-D3E4-7E3F-E175-F904870C0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266D420-C28D-981E-0781-00B143BFD098}"/>
              </a:ext>
            </a:extLst>
          </p:cNvPr>
          <p:cNvSpPr txBox="1"/>
          <p:nvPr/>
        </p:nvSpPr>
        <p:spPr>
          <a:xfrm>
            <a:off x="6192135" y="2380442"/>
            <a:ext cx="25882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81965" algn="l"/>
              </a:tabLst>
            </a:pPr>
            <a:r>
              <a:rPr lang="en-US" sz="1800" spc="-20" dirty="0">
                <a:latin typeface="+mn-lt"/>
                <a:cs typeface="Trebuchet MS"/>
              </a:rPr>
              <a:t>(e) </a:t>
            </a:r>
            <a:r>
              <a:rPr sz="1800" spc="-20" dirty="0">
                <a:latin typeface="+mn-lt"/>
                <a:cs typeface="Trebuchet MS"/>
              </a:rPr>
              <a:t>L</a:t>
            </a:r>
            <a:r>
              <a:rPr sz="1800" spc="-25" dirty="0">
                <a:latin typeface="+mn-lt"/>
                <a:cs typeface="Trebuchet MS"/>
              </a:rPr>
              <a:t>o</a:t>
            </a:r>
            <a:r>
              <a:rPr sz="1800" spc="-15" dirty="0">
                <a:latin typeface="+mn-lt"/>
                <a:cs typeface="Trebuchet MS"/>
              </a:rPr>
              <a:t>op</a:t>
            </a:r>
            <a:r>
              <a:rPr sz="1800" spc="130" dirty="0">
                <a:latin typeface="+mn-lt"/>
                <a:cs typeface="Times New Roman"/>
              </a:rPr>
              <a:t> </a:t>
            </a:r>
            <a:r>
              <a:rPr sz="1800" spc="-15" dirty="0">
                <a:latin typeface="+mn-lt"/>
                <a:cs typeface="Trebuchet MS"/>
              </a:rPr>
              <a:t>of</a:t>
            </a:r>
            <a:r>
              <a:rPr sz="1800" spc="120" dirty="0">
                <a:latin typeface="+mn-lt"/>
                <a:cs typeface="Times New Roman"/>
              </a:rPr>
              <a:t> </a:t>
            </a:r>
            <a:r>
              <a:rPr sz="1800" dirty="0">
                <a:latin typeface="+mn-lt"/>
                <a:cs typeface="Trebuchet MS"/>
              </a:rPr>
              <a:t>N</a:t>
            </a:r>
            <a:r>
              <a:rPr sz="1800" spc="125" dirty="0">
                <a:latin typeface="+mn-lt"/>
                <a:cs typeface="Times New Roman"/>
              </a:rPr>
              <a:t> </a:t>
            </a:r>
            <a:r>
              <a:rPr sz="1800" spc="-5" dirty="0">
                <a:latin typeface="+mn-lt"/>
                <a:cs typeface="Trebuchet MS"/>
              </a:rPr>
              <a:t>t</a:t>
            </a:r>
            <a:r>
              <a:rPr sz="1800" spc="-10" dirty="0">
                <a:latin typeface="+mn-lt"/>
                <a:cs typeface="Trebuchet MS"/>
              </a:rPr>
              <a:t>u</a:t>
            </a:r>
            <a:r>
              <a:rPr sz="1800" spc="-15" dirty="0">
                <a:latin typeface="+mn-lt"/>
                <a:cs typeface="Trebuchet MS"/>
              </a:rPr>
              <a:t>rns</a:t>
            </a:r>
            <a:r>
              <a:rPr sz="1800" spc="-10" dirty="0">
                <a:latin typeface="+mn-lt"/>
                <a:cs typeface="Times New Roman"/>
              </a:rPr>
              <a:t> </a:t>
            </a:r>
            <a:r>
              <a:rPr sz="1800" spc="-5" dirty="0">
                <a:latin typeface="+mn-lt"/>
                <a:cs typeface="Trebuchet MS"/>
              </a:rPr>
              <a:t>enclo</a:t>
            </a:r>
            <a:r>
              <a:rPr sz="1800" dirty="0">
                <a:latin typeface="+mn-lt"/>
                <a:cs typeface="Trebuchet MS"/>
              </a:rPr>
              <a:t>sing</a:t>
            </a:r>
            <a:r>
              <a:rPr sz="1800" spc="140" dirty="0">
                <a:latin typeface="+mn-lt"/>
                <a:cs typeface="Times New Roman"/>
              </a:rPr>
              <a:t> </a:t>
            </a:r>
            <a:r>
              <a:rPr sz="1800" spc="-5" dirty="0">
                <a:latin typeface="+mn-lt"/>
                <a:cs typeface="Trebuchet MS"/>
              </a:rPr>
              <a:t>wire</a:t>
            </a:r>
            <a:endParaRPr sz="1800" dirty="0">
              <a:latin typeface="+mn-lt"/>
              <a:cs typeface="Trebuchet MS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16154F90-8B03-3A61-2C11-FC423C1CD7B4}"/>
              </a:ext>
            </a:extLst>
          </p:cNvPr>
          <p:cNvSpPr txBox="1"/>
          <p:nvPr/>
        </p:nvSpPr>
        <p:spPr>
          <a:xfrm>
            <a:off x="1828698" y="2567126"/>
            <a:ext cx="27025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+mn-lt"/>
                <a:cs typeface="Trebuchet MS"/>
              </a:rPr>
              <a:t>(c</a:t>
            </a:r>
            <a:r>
              <a:rPr sz="1800" dirty="0">
                <a:latin typeface="+mn-lt"/>
                <a:cs typeface="Trebuchet MS"/>
              </a:rPr>
              <a:t>)</a:t>
            </a:r>
            <a:r>
              <a:rPr sz="1800" spc="95" dirty="0">
                <a:latin typeface="+mn-lt"/>
                <a:cs typeface="Times New Roman"/>
              </a:rPr>
              <a:t> </a:t>
            </a:r>
            <a:r>
              <a:rPr sz="1800" spc="-100" dirty="0">
                <a:latin typeface="+mn-lt"/>
                <a:cs typeface="Trebuchet MS"/>
              </a:rPr>
              <a:t>P</a:t>
            </a:r>
            <a:r>
              <a:rPr sz="1800" spc="-5" dirty="0">
                <a:latin typeface="+mn-lt"/>
                <a:cs typeface="Trebuchet MS"/>
              </a:rPr>
              <a:t>at</a:t>
            </a:r>
            <a:r>
              <a:rPr sz="1800" dirty="0">
                <a:latin typeface="+mn-lt"/>
                <a:cs typeface="Trebuchet MS"/>
              </a:rPr>
              <a:t>h</a:t>
            </a:r>
            <a:r>
              <a:rPr sz="1800" spc="85" dirty="0">
                <a:latin typeface="+mn-lt"/>
                <a:cs typeface="Times New Roman"/>
              </a:rPr>
              <a:t> </a:t>
            </a:r>
            <a:r>
              <a:rPr sz="1800" spc="-5" dirty="0">
                <a:latin typeface="+mn-lt"/>
                <a:cs typeface="Trebuchet MS"/>
              </a:rPr>
              <a:t>whic</a:t>
            </a:r>
            <a:r>
              <a:rPr sz="1800" dirty="0">
                <a:latin typeface="+mn-lt"/>
                <a:cs typeface="Trebuchet MS"/>
              </a:rPr>
              <a:t>h</a:t>
            </a:r>
            <a:r>
              <a:rPr sz="1800" spc="75" dirty="0">
                <a:latin typeface="+mn-lt"/>
                <a:cs typeface="Times New Roman"/>
              </a:rPr>
              <a:t> </a:t>
            </a:r>
            <a:r>
              <a:rPr sz="1800" spc="-5" dirty="0">
                <a:latin typeface="+mn-lt"/>
                <a:cs typeface="Trebuchet MS"/>
              </a:rPr>
              <a:t>doe</a:t>
            </a:r>
            <a:r>
              <a:rPr sz="1800" dirty="0">
                <a:latin typeface="+mn-lt"/>
                <a:cs typeface="Trebuchet MS"/>
              </a:rPr>
              <a:t>s</a:t>
            </a:r>
            <a:r>
              <a:rPr sz="1800" spc="90" dirty="0">
                <a:latin typeface="+mn-lt"/>
                <a:cs typeface="Times New Roman"/>
              </a:rPr>
              <a:t> </a:t>
            </a:r>
            <a:r>
              <a:rPr sz="1800" spc="-5" dirty="0">
                <a:latin typeface="+mn-lt"/>
                <a:cs typeface="Trebuchet MS"/>
              </a:rPr>
              <a:t>not</a:t>
            </a:r>
            <a:endParaRPr sz="1800" dirty="0">
              <a:latin typeface="+mn-lt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+mn-lt"/>
                <a:cs typeface="Trebuchet MS"/>
              </a:rPr>
              <a:t>E</a:t>
            </a:r>
            <a:r>
              <a:rPr sz="1800" spc="-5" dirty="0">
                <a:latin typeface="+mn-lt"/>
                <a:cs typeface="Trebuchet MS"/>
              </a:rPr>
              <a:t>nclos</a:t>
            </a:r>
            <a:r>
              <a:rPr sz="1800" dirty="0">
                <a:latin typeface="+mn-lt"/>
                <a:cs typeface="Trebuchet MS"/>
              </a:rPr>
              <a:t>e</a:t>
            </a:r>
            <a:r>
              <a:rPr sz="1800" spc="80" dirty="0">
                <a:latin typeface="+mn-lt"/>
                <a:cs typeface="Times New Roman"/>
              </a:rPr>
              <a:t> </a:t>
            </a:r>
            <a:r>
              <a:rPr sz="1800" spc="-5" dirty="0">
                <a:latin typeface="+mn-lt"/>
                <a:cs typeface="Trebuchet MS"/>
              </a:rPr>
              <a:t>t</a:t>
            </a:r>
            <a:r>
              <a:rPr sz="1800" spc="-10" dirty="0">
                <a:latin typeface="+mn-lt"/>
                <a:cs typeface="Trebuchet MS"/>
              </a:rPr>
              <a:t>h</a:t>
            </a:r>
            <a:r>
              <a:rPr sz="1800" dirty="0">
                <a:latin typeface="+mn-lt"/>
                <a:cs typeface="Trebuchet MS"/>
              </a:rPr>
              <a:t>e</a:t>
            </a:r>
            <a:r>
              <a:rPr sz="1800" spc="85" dirty="0">
                <a:latin typeface="+mn-lt"/>
                <a:cs typeface="Times New Roman"/>
              </a:rPr>
              <a:t> </a:t>
            </a:r>
            <a:r>
              <a:rPr sz="1800" spc="-5" dirty="0">
                <a:latin typeface="+mn-lt"/>
                <a:cs typeface="Trebuchet MS"/>
              </a:rPr>
              <a:t>wire</a:t>
            </a:r>
            <a:endParaRPr sz="1800" dirty="0">
              <a:latin typeface="+mn-lt"/>
              <a:cs typeface="Trebuchet M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E2A4B12-BE96-0017-8303-50C7478308B5}"/>
              </a:ext>
            </a:extLst>
          </p:cNvPr>
          <p:cNvSpPr/>
          <p:nvPr/>
        </p:nvSpPr>
        <p:spPr>
          <a:xfrm>
            <a:off x="2058785" y="1849363"/>
            <a:ext cx="182880" cy="16219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BAC387-C2E8-9C9B-90A2-56427C04FA62}"/>
              </a:ext>
            </a:extLst>
          </p:cNvPr>
          <p:cNvSpPr txBox="1"/>
          <p:nvPr/>
        </p:nvSpPr>
        <p:spPr>
          <a:xfrm>
            <a:off x="2316912" y="1735820"/>
            <a:ext cx="137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Current 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E2485E-88A9-C951-6427-BF4E6CAAB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44" y="1898551"/>
            <a:ext cx="1532454" cy="182383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B4FFFA-A236-8B57-B7DF-BD3B902D6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35" y="4218994"/>
            <a:ext cx="1619250" cy="1524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C68C6D9-5CA7-757B-7A1A-5E0FF40F9F4B}"/>
              </a:ext>
            </a:extLst>
          </p:cNvPr>
          <p:cNvSpPr txBox="1"/>
          <p:nvPr/>
        </p:nvSpPr>
        <p:spPr>
          <a:xfrm>
            <a:off x="2060154" y="4190000"/>
            <a:ext cx="2289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2770" indent="-483870">
              <a:lnSpc>
                <a:spcPct val="100000"/>
              </a:lnSpc>
              <a:buFont typeface="Trebuchet MS"/>
              <a:buAutoNum type="alphaLcParenBoth" startAt="4"/>
              <a:tabLst>
                <a:tab pos="573405" algn="l"/>
              </a:tabLst>
            </a:pPr>
            <a:r>
              <a:rPr lang="en-US" sz="1800" spc="-20" dirty="0">
                <a:latin typeface="+mn-lt"/>
                <a:cs typeface="Trebuchet MS"/>
              </a:rPr>
              <a:t>Crooke</a:t>
            </a:r>
            <a:r>
              <a:rPr lang="en-US" sz="1800" spc="-15" dirty="0">
                <a:latin typeface="+mn-lt"/>
                <a:cs typeface="Trebuchet MS"/>
              </a:rPr>
              <a:t>d</a:t>
            </a:r>
            <a:r>
              <a:rPr lang="en-US" sz="1800" spc="140" dirty="0">
                <a:latin typeface="+mn-lt"/>
                <a:cs typeface="Times New Roman"/>
              </a:rPr>
              <a:t> </a:t>
            </a:r>
            <a:r>
              <a:rPr lang="en-US" sz="1800" spc="-5" dirty="0">
                <a:latin typeface="+mn-lt"/>
                <a:cs typeface="Trebuchet MS"/>
              </a:rPr>
              <a:t>pa</a:t>
            </a:r>
            <a:r>
              <a:rPr lang="en-US" sz="1800" spc="-10" dirty="0">
                <a:latin typeface="+mn-lt"/>
                <a:cs typeface="Trebuchet MS"/>
              </a:rPr>
              <a:t>t</a:t>
            </a:r>
            <a:r>
              <a:rPr lang="en-US" sz="1800" dirty="0">
                <a:latin typeface="+mn-lt"/>
                <a:cs typeface="Trebuchet MS"/>
              </a:rPr>
              <a:t>h</a:t>
            </a:r>
          </a:p>
          <a:p>
            <a:pPr marL="88900">
              <a:lnSpc>
                <a:spcPct val="100000"/>
              </a:lnSpc>
            </a:pPr>
            <a:r>
              <a:rPr lang="en-US" sz="1800" spc="-5" dirty="0">
                <a:latin typeface="+mn-lt"/>
                <a:cs typeface="Trebuchet MS"/>
              </a:rPr>
              <a:t>encl</a:t>
            </a:r>
            <a:r>
              <a:rPr lang="en-US" sz="1800" spc="-10" dirty="0">
                <a:latin typeface="+mn-lt"/>
                <a:cs typeface="Trebuchet MS"/>
              </a:rPr>
              <a:t>o</a:t>
            </a:r>
            <a:r>
              <a:rPr lang="en-US" sz="1800" dirty="0">
                <a:latin typeface="+mn-lt"/>
                <a:cs typeface="Trebuchet MS"/>
              </a:rPr>
              <a:t>sing</a:t>
            </a:r>
            <a:r>
              <a:rPr lang="en-US" sz="1800" spc="140" dirty="0">
                <a:latin typeface="+mn-lt"/>
                <a:cs typeface="Times New Roman"/>
              </a:rPr>
              <a:t> </a:t>
            </a:r>
            <a:r>
              <a:rPr lang="en-US" sz="1800" spc="-5" dirty="0">
                <a:latin typeface="+mn-lt"/>
                <a:cs typeface="Trebuchet MS"/>
              </a:rPr>
              <a:t>wire</a:t>
            </a:r>
            <a:endParaRPr lang="en-US" sz="1800" dirty="0">
              <a:latin typeface="+mn-lt"/>
              <a:cs typeface="Trebuchet M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763CEF8-A07C-1780-E491-8C50BD72F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438" y="4161844"/>
            <a:ext cx="1647825" cy="15811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EED1C96-2B96-5EE5-B0A1-FA02CAEC26FD}"/>
              </a:ext>
            </a:extLst>
          </p:cNvPr>
          <p:cNvSpPr txBox="1"/>
          <p:nvPr/>
        </p:nvSpPr>
        <p:spPr>
          <a:xfrm>
            <a:off x="6140243" y="4355529"/>
            <a:ext cx="3133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24765">
              <a:lnSpc>
                <a:spcPct val="100000"/>
              </a:lnSpc>
              <a:buFont typeface="Trebuchet MS"/>
              <a:buAutoNum type="alphaLcParenBoth" startAt="6"/>
              <a:tabLst>
                <a:tab pos="518795" algn="l"/>
              </a:tabLst>
            </a:pPr>
            <a:r>
              <a:rPr lang="en-US" sz="1800" spc="-5" dirty="0">
                <a:latin typeface="+mn-lt"/>
                <a:cs typeface="Trebuchet MS"/>
              </a:rPr>
              <a:t> Circula</a:t>
            </a:r>
            <a:r>
              <a:rPr lang="en-US" sz="1800" dirty="0">
                <a:latin typeface="+mn-lt"/>
                <a:cs typeface="Trebuchet MS"/>
              </a:rPr>
              <a:t>r</a:t>
            </a:r>
            <a:r>
              <a:rPr lang="en-US" sz="1800" spc="150" dirty="0">
                <a:latin typeface="+mn-lt"/>
                <a:cs typeface="Times New Roman"/>
              </a:rPr>
              <a:t> </a:t>
            </a:r>
            <a:r>
              <a:rPr lang="en-US" sz="1800" spc="-5" dirty="0">
                <a:latin typeface="+mn-lt"/>
                <a:cs typeface="Trebuchet MS"/>
              </a:rPr>
              <a:t>and</a:t>
            </a:r>
            <a:r>
              <a:rPr lang="en-US" sz="1800" spc="-5" dirty="0">
                <a:latin typeface="+mn-lt"/>
                <a:cs typeface="Times New Roman"/>
              </a:rPr>
              <a:t> </a:t>
            </a:r>
            <a:r>
              <a:rPr lang="en-US" sz="1800" spc="-20" dirty="0">
                <a:latin typeface="+mn-lt"/>
                <a:cs typeface="Trebuchet MS"/>
              </a:rPr>
              <a:t>croo</a:t>
            </a:r>
            <a:r>
              <a:rPr lang="en-US" sz="1800" spc="-5" dirty="0">
                <a:latin typeface="+mn-lt"/>
                <a:cs typeface="Trebuchet MS"/>
              </a:rPr>
              <a:t>ke</a:t>
            </a:r>
            <a:r>
              <a:rPr lang="en-US" sz="1800" dirty="0">
                <a:latin typeface="+mn-lt"/>
                <a:cs typeface="Trebuchet MS"/>
              </a:rPr>
              <a:t>d</a:t>
            </a:r>
            <a:r>
              <a:rPr lang="en-US" sz="1800" spc="140" dirty="0">
                <a:latin typeface="+mn-lt"/>
                <a:cs typeface="Times New Roman"/>
              </a:rPr>
              <a:t> </a:t>
            </a:r>
            <a:r>
              <a:rPr lang="en-US" sz="1800" spc="-5" dirty="0">
                <a:latin typeface="+mn-lt"/>
                <a:cs typeface="Trebuchet MS"/>
              </a:rPr>
              <a:t>pa</a:t>
            </a:r>
            <a:r>
              <a:rPr lang="en-US" sz="1800" spc="-10" dirty="0">
                <a:latin typeface="+mn-lt"/>
                <a:cs typeface="Trebuchet MS"/>
              </a:rPr>
              <a:t>t</a:t>
            </a:r>
            <a:r>
              <a:rPr lang="en-US" sz="1800" dirty="0">
                <a:latin typeface="+mn-lt"/>
                <a:cs typeface="Trebuchet MS"/>
              </a:rPr>
              <a:t>h</a:t>
            </a:r>
            <a:r>
              <a:rPr lang="en-US" sz="1800" spc="135" dirty="0">
                <a:latin typeface="+mn-lt"/>
                <a:cs typeface="Times New Roman"/>
              </a:rPr>
              <a:t> </a:t>
            </a:r>
            <a:r>
              <a:rPr lang="en-US" sz="1800" spc="-5" dirty="0">
                <a:latin typeface="+mn-lt"/>
                <a:cs typeface="Trebuchet MS"/>
              </a:rPr>
              <a:t>N</a:t>
            </a:r>
            <a:r>
              <a:rPr lang="en-US" sz="1800" spc="5" dirty="0">
                <a:latin typeface="+mn-lt"/>
                <a:cs typeface="Trebuchet MS"/>
              </a:rPr>
              <a:t>O</a:t>
            </a:r>
            <a:r>
              <a:rPr lang="en-US" sz="1800" spc="-15" dirty="0">
                <a:latin typeface="+mn-lt"/>
                <a:cs typeface="Trebuchet MS"/>
              </a:rPr>
              <a:t>T</a:t>
            </a:r>
            <a:r>
              <a:rPr lang="en-US" sz="1800" spc="-10" dirty="0">
                <a:latin typeface="+mn-lt"/>
                <a:cs typeface="Times New Roman"/>
              </a:rPr>
              <a:t> </a:t>
            </a:r>
            <a:r>
              <a:rPr lang="en-US" sz="1800" spc="-5" dirty="0">
                <a:latin typeface="+mn-lt"/>
                <a:cs typeface="Trebuchet MS"/>
              </a:rPr>
              <a:t>enclo</a:t>
            </a:r>
            <a:r>
              <a:rPr lang="en-US" sz="1800" dirty="0">
                <a:latin typeface="+mn-lt"/>
                <a:cs typeface="Trebuchet MS"/>
              </a:rPr>
              <a:t>sing</a:t>
            </a:r>
            <a:r>
              <a:rPr lang="en-US" sz="1800" spc="140" dirty="0">
                <a:latin typeface="+mn-lt"/>
                <a:cs typeface="Times New Roman"/>
              </a:rPr>
              <a:t> </a:t>
            </a:r>
            <a:r>
              <a:rPr lang="en-US" sz="1800" spc="-5" dirty="0">
                <a:latin typeface="+mn-lt"/>
                <a:cs typeface="Trebuchet MS"/>
              </a:rPr>
              <a:t>wire</a:t>
            </a:r>
            <a:endParaRPr lang="en-US" sz="1800" dirty="0">
              <a:latin typeface="+mn-lt"/>
              <a:cs typeface="Times New Roman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73625B5-FF88-AFBA-9804-421D5A6E5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469" y="2184244"/>
            <a:ext cx="1323975" cy="1285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A92A7A-8282-2EB4-17C9-FB20EFA57995}"/>
              </a:ext>
            </a:extLst>
          </p:cNvPr>
          <p:cNvSpPr txBox="1"/>
          <p:nvPr/>
        </p:nvSpPr>
        <p:spPr>
          <a:xfrm>
            <a:off x="399983" y="1052082"/>
            <a:ext cx="803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Calculate the magnetic filed integral along the following paths.</a:t>
            </a:r>
          </a:p>
        </p:txBody>
      </p:sp>
    </p:spTree>
    <p:extLst>
      <p:ext uri="{BB962C8B-B14F-4D97-AF65-F5344CB8AC3E}">
        <p14:creationId xmlns:p14="http://schemas.microsoft.com/office/powerpoint/2010/main" val="126530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3">
            <a:extLst>
              <a:ext uri="{FF2B5EF4-FFF2-40B4-BE49-F238E27FC236}">
                <a16:creationId xmlns:a16="http://schemas.microsoft.com/office/drawing/2014/main" id="{E6A14981-7987-08A0-7BD0-B7A13DF4E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372" y="948691"/>
            <a:ext cx="5825516" cy="32023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129158-42DD-37B1-DB53-35FFC286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8C87D-6DA8-8D2F-B0AD-F573D12D03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36861-2636-6D9D-F7B2-EB3EAA7A1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Yu | Engineering in Particle Accelerators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16D97-6E84-DA9C-FA96-510402EB2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594556E-BBBB-0398-8108-6F3112FAF4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1" t="19368" r="55705" b="52158"/>
          <a:stretch/>
        </p:blipFill>
        <p:spPr bwMode="auto">
          <a:xfrm>
            <a:off x="80451" y="1189011"/>
            <a:ext cx="305977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AED1C9-E2AF-A5CB-1B65-AF9345B19510}"/>
              </a:ext>
            </a:extLst>
          </p:cNvPr>
          <p:cNvSpPr txBox="1"/>
          <p:nvPr/>
        </p:nvSpPr>
        <p:spPr>
          <a:xfrm>
            <a:off x="385082" y="4525989"/>
            <a:ext cx="86208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C-shape dipole is needed to provide 0.5 T magnetic flux density at the center of the 50 mm air gap.  Calculate the ampere-turns requires for the coil. Select the proper conductor from the table below and calculate the number of turns. The power supply can provide a maximum current of 500 A. Note that the </a:t>
            </a:r>
            <a:r>
              <a:rPr lang="en-US" sz="2000" i="1" dirty="0"/>
              <a:t>current density for water cooled magnets is less than 4.0</a:t>
            </a:r>
            <a:r>
              <a:rPr lang="en-US" sz="2000" b="1" i="1" dirty="0"/>
              <a:t> </a:t>
            </a:r>
            <a:r>
              <a:rPr lang="en-US" sz="2000" i="1" dirty="0"/>
              <a:t>A/mm</a:t>
            </a:r>
            <a:r>
              <a:rPr lang="en-US" sz="2000" i="1" dirty="0">
                <a:solidFill>
                  <a:schemeClr val="tx2"/>
                </a:solidFill>
              </a:rPr>
              <a:t>².</a:t>
            </a:r>
          </a:p>
        </p:txBody>
      </p:sp>
    </p:spTree>
    <p:extLst>
      <p:ext uri="{BB962C8B-B14F-4D97-AF65-F5344CB8AC3E}">
        <p14:creationId xmlns:p14="http://schemas.microsoft.com/office/powerpoint/2010/main" val="42848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66FFDC-D42E-348E-6089-021CAEBF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0AC0E-7C95-AE3B-56AF-6C5F8E5C73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D976E-9D03-FFAC-6767-4C205D480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Yu | Engineering in Particle Accelerators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9A340-877E-FE03-06B1-9915A9E8F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248B66-C56E-809C-8D3B-4395404B7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83388"/>
              </p:ext>
            </p:extLst>
          </p:nvPr>
        </p:nvGraphicFramePr>
        <p:xfrm>
          <a:off x="4940172" y="679629"/>
          <a:ext cx="3873755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7657">
                  <a:extLst>
                    <a:ext uri="{9D8B030D-6E8A-4147-A177-3AD203B41FA5}">
                      <a16:colId xmlns:a16="http://schemas.microsoft.com/office/drawing/2014/main" val="4095854714"/>
                    </a:ext>
                  </a:extLst>
                </a:gridCol>
                <a:gridCol w="1796098">
                  <a:extLst>
                    <a:ext uri="{9D8B030D-6E8A-4147-A177-3AD203B41FA5}">
                      <a16:colId xmlns:a16="http://schemas.microsoft.com/office/drawing/2014/main" val="2463588619"/>
                    </a:ext>
                  </a:extLst>
                </a:gridCol>
              </a:tblGrid>
              <a:tr h="65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Property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 Units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130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Pole gap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76.2 mm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0655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Integrated field strength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0.15 T-m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48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Maximum AC current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30 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6614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Field Homogeneity in 2”x2” good field area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&lt;0.75%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2124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Core length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0.305 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6900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Max. Cross-section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24”x24”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6130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0" algn="l"/>
                        </a:tabLst>
                      </a:pPr>
                      <a:r>
                        <a:rPr lang="en-US" sz="1400" dirty="0">
                          <a:effectLst/>
                        </a:rPr>
                        <a:t>Cooling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0" algn="l"/>
                        </a:tabLst>
                      </a:pPr>
                      <a:r>
                        <a:rPr lang="en-US" sz="1400" dirty="0">
                          <a:effectLst/>
                        </a:rPr>
                        <a:t>Air cooled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868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0" algn="l"/>
                        </a:tabLst>
                      </a:pPr>
                      <a:r>
                        <a:rPr lang="en-US" sz="1400">
                          <a:effectLst/>
                        </a:rPr>
                        <a:t>Color</a:t>
                      </a:r>
                      <a:endParaRPr lang="en-US" sz="14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0" algn="l"/>
                        </a:tabLst>
                      </a:pPr>
                      <a:r>
                        <a:rPr lang="en-US" sz="1400" dirty="0">
                          <a:effectLst/>
                        </a:rPr>
                        <a:t>Yellow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58449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E026ED6-2415-137E-6BBD-07E909B2B176}"/>
              </a:ext>
            </a:extLst>
          </p:cNvPr>
          <p:cNvSpPr txBox="1"/>
          <p:nvPr/>
        </p:nvSpPr>
        <p:spPr>
          <a:xfrm>
            <a:off x="109538" y="678403"/>
            <a:ext cx="48208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specification of the H-shape dipole corrector for LBNF beamline is listed. </a:t>
            </a:r>
          </a:p>
          <a:p>
            <a:pPr marL="457200" indent="-457200">
              <a:buAutoNum type="arabicParenBoth"/>
            </a:pPr>
            <a:r>
              <a:rPr lang="en-US" sz="1600" dirty="0"/>
              <a:t>Determine the number of turns for the coil.</a:t>
            </a:r>
          </a:p>
          <a:p>
            <a:pPr marL="457200" indent="-457200">
              <a:buAutoNum type="arabicParenBoth"/>
            </a:pPr>
            <a:r>
              <a:rPr lang="en-US" sz="1600" dirty="0"/>
              <a:t>Select the conductor size and calculate the current density.</a:t>
            </a:r>
          </a:p>
          <a:p>
            <a:pPr marL="457200" indent="-457200">
              <a:buAutoNum type="arabicParenBoth"/>
            </a:pPr>
            <a:r>
              <a:rPr lang="en-US" sz="1600" dirty="0"/>
              <a:t>Design the coils, number of layers and turns/layer, given the conductor insulation thickness 0.36 mm.</a:t>
            </a:r>
          </a:p>
          <a:p>
            <a:pPr marL="457200" indent="-457200">
              <a:buAutoNum type="arabicParenBoth"/>
            </a:pPr>
            <a:r>
              <a:rPr lang="en-US" sz="1600" dirty="0"/>
              <a:t>Estimate the pole width b for the core. </a:t>
            </a:r>
          </a:p>
          <a:p>
            <a:pPr marL="457200" indent="-457200">
              <a:buAutoNum type="arabicParenBoth"/>
            </a:pPr>
            <a:r>
              <a:rPr lang="en-US" sz="1600" dirty="0"/>
              <a:t>Calculate the magnetic field in the core.</a:t>
            </a:r>
          </a:p>
          <a:p>
            <a:r>
              <a:rPr lang="en-US" sz="1400" i="1" dirty="0"/>
              <a:t>Hint: </a:t>
            </a:r>
          </a:p>
          <a:p>
            <a:pPr marL="457200" indent="-457200">
              <a:buAutoNum type="arabicPeriod"/>
            </a:pPr>
            <a:r>
              <a:rPr lang="en-US" sz="1400" i="1" dirty="0"/>
              <a:t>Pole effective length</a:t>
            </a:r>
            <a:r>
              <a:rPr lang="en-US" sz="1400" dirty="0"/>
              <a:t> </a:t>
            </a:r>
            <a:r>
              <a:rPr lang="en-US" sz="1400" dirty="0" err="1"/>
              <a:t>L</a:t>
            </a:r>
            <a:r>
              <a:rPr lang="en-US" sz="1400" baseline="-25000" dirty="0" err="1"/>
              <a:t>p</a:t>
            </a:r>
            <a:r>
              <a:rPr lang="en-US" sz="1400" dirty="0"/>
              <a:t> = </a:t>
            </a:r>
            <a:r>
              <a:rPr lang="en-US" sz="1400" dirty="0" err="1"/>
              <a:t>L</a:t>
            </a:r>
            <a:r>
              <a:rPr lang="en-US" sz="1400" baseline="-25000" dirty="0" err="1"/>
              <a:t>m</a:t>
            </a:r>
            <a:r>
              <a:rPr lang="en-US" sz="1400" dirty="0"/>
              <a:t> + g/2.</a:t>
            </a:r>
          </a:p>
          <a:p>
            <a:pPr marL="457200" indent="-457200">
              <a:buAutoNum type="arabicPeriod"/>
            </a:pPr>
            <a:r>
              <a:rPr lang="en-US" sz="1400" dirty="0"/>
              <a:t>Find the proper square-shape conductor size using the table below.</a:t>
            </a:r>
          </a:p>
          <a:p>
            <a:pPr marL="457200" indent="-457200">
              <a:buFontTx/>
              <a:buAutoNum type="arabicPeriod"/>
            </a:pPr>
            <a:r>
              <a:rPr lang="en-US" sz="1400" dirty="0"/>
              <a:t>RMS current is 50% of the maximum AC current (same power dissipation, which is 15 A.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D46939-B92A-8DF3-28CA-34A49FF0D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86" b="22412"/>
          <a:stretch/>
        </p:blipFill>
        <p:spPr>
          <a:xfrm>
            <a:off x="228600" y="5364535"/>
            <a:ext cx="5782565" cy="7603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07C07A-2E09-4731-1C32-49746271C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07" b="64982"/>
          <a:stretch/>
        </p:blipFill>
        <p:spPr>
          <a:xfrm>
            <a:off x="228267" y="4279389"/>
            <a:ext cx="5782565" cy="1065125"/>
          </a:xfrm>
          <a:prstGeom prst="rect">
            <a:avLst/>
          </a:prstGeom>
        </p:spPr>
      </p:pic>
      <p:pic>
        <p:nvPicPr>
          <p:cNvPr id="21" name="Content Placeholder 15">
            <a:extLst>
              <a:ext uri="{FF2B5EF4-FFF2-40B4-BE49-F238E27FC236}">
                <a16:creationId xmlns:a16="http://schemas.microsoft.com/office/drawing/2014/main" id="{5D76E232-E68D-1E3C-FF8B-1AB98840E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24451" y="2963748"/>
            <a:ext cx="2789476" cy="19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8963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apter 1 Monday.potx" id="{F30C28A3-0CAE-4138-AF24-1141E62D2E70}" vid="{870D0821-C6E8-4C93-BB8C-1F0393E07A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1 Monday</Template>
  <TotalTime>72719</TotalTime>
  <Words>320</Words>
  <Application>Microsoft Office PowerPoint</Application>
  <PresentationFormat>On-screen Show (4:3)</PresentationFormat>
  <Paragraphs>53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Garamond</vt:lpstr>
      <vt:lpstr>Helvetica</vt:lpstr>
      <vt:lpstr>Times New Roman</vt:lpstr>
      <vt:lpstr>Trebuchet MS</vt:lpstr>
      <vt:lpstr>Fermilab_PPT_090815</vt:lpstr>
      <vt:lpstr>PowerPoint Presentation</vt:lpstr>
      <vt:lpstr>Homework 1</vt:lpstr>
      <vt:lpstr>Homework 2</vt:lpstr>
      <vt:lpstr>Homework 3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Vyacheslav P. Yakovlev x3888 14865N</dc:creator>
  <cp:lastModifiedBy>Miao M Yu</cp:lastModifiedBy>
  <cp:revision>1175</cp:revision>
  <cp:lastPrinted>2024-01-19T21:36:55Z</cp:lastPrinted>
  <dcterms:created xsi:type="dcterms:W3CDTF">2017-06-15T02:54:37Z</dcterms:created>
  <dcterms:modified xsi:type="dcterms:W3CDTF">2024-06-03T19:26:20Z</dcterms:modified>
</cp:coreProperties>
</file>